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78CACE-2593-438B-B2FF-AEA132015DDB}"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74C65-F1A5-4EAA-8D15-AA1307C1329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774C65-F1A5-4EAA-8D15-AA1307C13291}"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218AAA-C4FF-462C-88C0-154D8CC1B851}" type="datetimeFigureOut">
              <a:rPr lang="en-US" smtClean="0"/>
              <a:pPr/>
              <a:t>3/25/2020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1D3506-4A1E-4B8E-B1AF-BD3A529D4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218AAA-C4FF-462C-88C0-154D8CC1B851}"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506-4A1E-4B8E-B1AF-BD3A529D4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218AAA-C4FF-462C-88C0-154D8CC1B851}"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506-4A1E-4B8E-B1AF-BD3A529D4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218AAA-C4FF-462C-88C0-154D8CC1B851}"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506-4A1E-4B8E-B1AF-BD3A529D4772}"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7218AAA-C4FF-462C-88C0-154D8CC1B851}"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506-4A1E-4B8E-B1AF-BD3A529D477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218AAA-C4FF-462C-88C0-154D8CC1B851}"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3506-4A1E-4B8E-B1AF-BD3A529D4772}"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218AAA-C4FF-462C-88C0-154D8CC1B851}"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218AAA-C4FF-462C-88C0-154D8CC1B851}"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D3506-4A1E-4B8E-B1AF-BD3A529D477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18AAA-C4FF-462C-88C0-154D8CC1B851}"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D3506-4A1E-4B8E-B1AF-BD3A529D4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7218AAA-C4FF-462C-88C0-154D8CC1B851}"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218AAA-C4FF-462C-88C0-154D8CC1B851}" type="datetimeFigureOut">
              <a:rPr lang="en-US" smtClean="0"/>
              <a:pPr/>
              <a:t>3/25/2020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1D3506-4A1E-4B8E-B1AF-BD3A529D477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218AAA-C4FF-462C-88C0-154D8CC1B851}" type="datetimeFigureOut">
              <a:rPr lang="en-US" smtClean="0"/>
              <a:pPr/>
              <a:t>3/25/2020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1D3506-4A1E-4B8E-B1AF-BD3A529D4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430" y="281215"/>
            <a:ext cx="8456386" cy="6041571"/>
          </a:xfrm>
        </p:spPr>
        <p:txBody>
          <a:bodyPr>
            <a:noAutofit/>
          </a:bodyPr>
          <a:lstStyle/>
          <a:p>
            <a:r>
              <a:rPr lang="en-US" sz="4300" dirty="0"/>
              <a:t>ك</a:t>
            </a:r>
            <a:r>
              <a:rPr lang="ar-EG" sz="4300" dirty="0"/>
              <a:t>لية : </a:t>
            </a:r>
            <a:r>
              <a:rPr lang="en-US" sz="4300" dirty="0"/>
              <a:t>التربية</a:t>
            </a:r>
            <a:r>
              <a:rPr lang="ar-EG" sz="4300" dirty="0"/>
              <a:t/>
            </a:r>
            <a:br>
              <a:rPr lang="ar-EG" sz="4300" dirty="0"/>
            </a:br>
            <a:r>
              <a:rPr lang="ar-EG" sz="4300" dirty="0"/>
              <a:t>الفرقة : </a:t>
            </a:r>
            <a:r>
              <a:rPr lang="en-US" sz="4300" dirty="0"/>
              <a:t>دبلوم خاص </a:t>
            </a:r>
            <a:r>
              <a:rPr lang="ar-EG" sz="4300" dirty="0"/>
              <a:t/>
            </a:r>
            <a:br>
              <a:rPr lang="ar-EG" sz="4300" dirty="0"/>
            </a:br>
            <a:r>
              <a:rPr lang="en-US" sz="4300" dirty="0"/>
              <a:t>الشعبة</a:t>
            </a:r>
            <a:r>
              <a:rPr lang="ar-EG" sz="4300" dirty="0"/>
              <a:t> : </a:t>
            </a:r>
            <a:r>
              <a:rPr lang="en-US" sz="4300" dirty="0"/>
              <a:t>علم نفس تربوي </a:t>
            </a:r>
            <a:r>
              <a:rPr lang="ar-EG" sz="4300" dirty="0"/>
              <a:t/>
            </a:r>
            <a:br>
              <a:rPr lang="ar-EG" sz="4300" dirty="0"/>
            </a:br>
            <a:r>
              <a:rPr lang="en-US" sz="4300" dirty="0"/>
              <a:t> </a:t>
            </a:r>
            <a:r>
              <a:rPr lang="ar-EG" sz="4300" dirty="0"/>
              <a:t>المقرر:</a:t>
            </a:r>
            <a:r>
              <a:rPr lang="en-US" sz="4300" dirty="0"/>
              <a:t>بناء المقاييس النفسية  </a:t>
            </a:r>
            <a:r>
              <a:rPr lang="ar-EG" sz="4300" dirty="0"/>
              <a:t/>
            </a:r>
            <a:br>
              <a:rPr lang="ar-EG" sz="4300" dirty="0"/>
            </a:br>
            <a:r>
              <a:rPr lang="ar-EG" sz="4300" dirty="0" smtClean="0"/>
              <a:t>استاذ </a:t>
            </a:r>
            <a:r>
              <a:rPr lang="ar-EG" sz="4300" dirty="0"/>
              <a:t>المقرر : </a:t>
            </a:r>
            <a:r>
              <a:rPr lang="ar-EG" sz="4300" dirty="0" smtClean="0"/>
              <a:t>د </a:t>
            </a:r>
            <a:r>
              <a:rPr lang="ar-EG" sz="4300" dirty="0"/>
              <a:t>/ محمد ابراهيم </a:t>
            </a:r>
            <a:r>
              <a:rPr lang="ar-EG" sz="4300" dirty="0" smtClean="0"/>
              <a:t>جودة</a:t>
            </a:r>
            <a:r>
              <a:rPr lang="en-US" sz="4300" dirty="0" smtClean="0"/>
              <a:t>  </a:t>
            </a:r>
            <a:r>
              <a:rPr lang="ar-EG" sz="4300" dirty="0" smtClean="0"/>
              <a:t/>
            </a:r>
            <a:br>
              <a:rPr lang="ar-EG" sz="4300" dirty="0" smtClean="0"/>
            </a:br>
            <a:r>
              <a:rPr lang="en-US" sz="4300" dirty="0" err="1" smtClean="0"/>
              <a:t>رقم</a:t>
            </a:r>
            <a:r>
              <a:rPr lang="en-US" sz="4300" dirty="0" smtClean="0"/>
              <a:t> </a:t>
            </a:r>
            <a:r>
              <a:rPr lang="en-US" sz="4300" dirty="0" err="1" smtClean="0"/>
              <a:t>المحاضرة</a:t>
            </a:r>
            <a:r>
              <a:rPr lang="ar-EG" sz="4300" dirty="0" smtClean="0"/>
              <a:t> : 2</a:t>
            </a:r>
            <a:r>
              <a:rPr lang="en-US" sz="4300" dirty="0" smtClean="0"/>
              <a:t/>
            </a:r>
            <a:br>
              <a:rPr lang="en-US" sz="4300" dirty="0" smtClean="0"/>
            </a:br>
            <a:r>
              <a:rPr lang="ar-EG" sz="4300" dirty="0" smtClean="0"/>
              <a:t>عنوان المحاضرة :</a:t>
            </a:r>
            <a:r>
              <a:rPr lang="en-US" sz="4300" dirty="0" err="1" smtClean="0"/>
              <a:t>تابع</a:t>
            </a:r>
            <a:r>
              <a:rPr lang="en-US" sz="4300" dirty="0" smtClean="0"/>
              <a:t> </a:t>
            </a:r>
            <a:r>
              <a:rPr lang="en-US" sz="4300" dirty="0"/>
              <a:t>شروط </a:t>
            </a:r>
            <a:r>
              <a:rPr lang="en-US" sz="4300" dirty="0" err="1"/>
              <a:t>الاختبار</a:t>
            </a:r>
            <a:r>
              <a:rPr lang="en-US" sz="4300" dirty="0"/>
              <a:t> </a:t>
            </a:r>
            <a:r>
              <a:rPr lang="en-US" sz="4300" dirty="0" err="1" smtClean="0"/>
              <a:t>الجيد</a:t>
            </a:r>
            <a:r>
              <a:rPr lang="en-US" sz="4300" dirty="0"/>
              <a:t/>
            </a:r>
            <a:br>
              <a:rPr lang="en-US" sz="4300" dirty="0"/>
            </a:br>
            <a:r>
              <a:rPr lang="en-US" sz="4300" dirty="0"/>
              <a:t/>
            </a:r>
            <a:br>
              <a:rPr lang="en-US" sz="4300" dirty="0"/>
            </a:br>
            <a:r>
              <a:rPr lang="en-US" sz="4300" dirty="0"/>
              <a:t> </a:t>
            </a:r>
          </a:p>
        </p:txBody>
      </p:sp>
      <p:sp>
        <p:nvSpPr>
          <p:cNvPr id="3" name="Subtitle 2"/>
          <p:cNvSpPr>
            <a:spLocks noGrp="1"/>
          </p:cNvSpPr>
          <p:nvPr>
            <p:ph type="subTitle" idx="1"/>
          </p:nvPr>
        </p:nvSpPr>
        <p:spPr>
          <a:xfrm>
            <a:off x="-2159000" y="-190500"/>
            <a:ext cx="7924800" cy="4508499"/>
          </a:xfrm>
        </p:spPr>
        <p:txBody>
          <a:bodyPr>
            <a:normAutofit/>
          </a:bodyPr>
          <a:lstStyle/>
          <a:p>
            <a:r>
              <a:rPr lang="ar-EG"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58762"/>
          </a:xfrm>
        </p:spPr>
        <p:txBody>
          <a:bodyPr>
            <a:normAutofit fontScale="90000"/>
          </a:bodyPr>
          <a:lstStyle/>
          <a:p>
            <a:pPr algn="r"/>
            <a:r>
              <a:rPr lang="ar-EG" dirty="0"/>
              <a:t> </a:t>
            </a:r>
            <a:endParaRPr lang="en-US" dirty="0"/>
          </a:p>
        </p:txBody>
      </p:sp>
      <p:sp>
        <p:nvSpPr>
          <p:cNvPr id="5" name="Content Placeholder 1">
            <a:extLst>
              <a:ext uri="{FF2B5EF4-FFF2-40B4-BE49-F238E27FC236}">
                <a16:creationId xmlns:a16="http://schemas.microsoft.com/office/drawing/2014/main" xmlns="" id="{8CC698DF-4690-BB47-864C-1393E7A0CF56}"/>
              </a:ext>
            </a:extLst>
          </p:cNvPr>
          <p:cNvSpPr txBox="1">
            <a:spLocks/>
          </p:cNvSpPr>
          <p:nvPr/>
        </p:nvSpPr>
        <p:spPr>
          <a:xfrm>
            <a:off x="108857" y="404019"/>
            <a:ext cx="8666843" cy="6139543"/>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r">
              <a:buFont typeface="Wingdings 3"/>
              <a:buNone/>
            </a:pPr>
            <a:endParaRPr lang="ar-EG" sz="3600" b="1" dirty="0"/>
          </a:p>
        </p:txBody>
      </p:sp>
      <p:sp>
        <p:nvSpPr>
          <p:cNvPr id="7" name="Content Placeholder 1">
            <a:extLst>
              <a:ext uri="{FF2B5EF4-FFF2-40B4-BE49-F238E27FC236}">
                <a16:creationId xmlns:a16="http://schemas.microsoft.com/office/drawing/2014/main" xmlns="" id="{24C0F07A-FDAC-184F-B172-B228C9F8EADD}"/>
              </a:ext>
            </a:extLst>
          </p:cNvPr>
          <p:cNvSpPr txBox="1">
            <a:spLocks noGrp="1"/>
          </p:cNvSpPr>
          <p:nvPr>
            <p:ph idx="1"/>
          </p:nvPr>
        </p:nvSpPr>
        <p:spPr>
          <a:xfrm>
            <a:off x="457200" y="662780"/>
            <a:ext cx="8229600" cy="5142933"/>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r">
              <a:buFont typeface="Wingdings 3"/>
              <a:buNone/>
            </a:pPr>
            <a:r>
              <a:rPr lang="en-US" sz="3600" b="1" dirty="0" smtClean="0"/>
              <a:t>Criterion </a:t>
            </a:r>
            <a:r>
              <a:rPr lang="en-US" sz="3600" b="1" dirty="0"/>
              <a:t>validity </a:t>
            </a:r>
            <a:r>
              <a:rPr lang="ar-EG" sz="3600" b="1" dirty="0" smtClean="0"/>
              <a:t>2- </a:t>
            </a:r>
            <a:r>
              <a:rPr lang="en-US" sz="3600" b="1" dirty="0" smtClean="0"/>
              <a:t>صدق المحك</a:t>
            </a:r>
            <a:endParaRPr lang="en-US" sz="3600" b="1" dirty="0"/>
          </a:p>
          <a:p>
            <a:pPr marL="109728" indent="0" algn="r">
              <a:buFont typeface="Wingdings 3"/>
              <a:buNone/>
            </a:pPr>
            <a:r>
              <a:rPr lang="en-US" sz="3600" b="1" dirty="0"/>
              <a:t>يدل هذا النوع من الصدق على قدرة الاختبار على التنبؤ بسلوك التلميذ في مواقف محددة او تشخيص </a:t>
            </a:r>
            <a:r>
              <a:rPr lang="en-US" sz="3600" b="1" dirty="0" smtClean="0"/>
              <a:t>هذا </a:t>
            </a:r>
            <a:r>
              <a:rPr lang="en-US" sz="3600" b="1" dirty="0"/>
              <a:t>السلوك، ولهذا لابد من الحكم على الاداء في الاختبارات في ضوء احد </a:t>
            </a:r>
            <a:r>
              <a:rPr lang="en-US" sz="3600" b="1" dirty="0" smtClean="0"/>
              <a:t>المحكا</a:t>
            </a:r>
            <a:r>
              <a:rPr lang="ar-EG" sz="3600" b="1" dirty="0" smtClean="0"/>
              <a:t>ت</a:t>
            </a:r>
            <a:r>
              <a:rPr lang="ar-EG" sz="3600" b="1" dirty="0" smtClean="0"/>
              <a:t> </a:t>
            </a:r>
            <a:r>
              <a:rPr lang="ar-EG" sz="3600" b="1" dirty="0" smtClean="0"/>
              <a:t>.</a:t>
            </a:r>
            <a:r>
              <a:rPr lang="en-US" sz="3600" b="1" dirty="0" smtClean="0"/>
              <a:t> </a:t>
            </a:r>
            <a:r>
              <a:rPr lang="en-US" sz="3600" b="1" dirty="0"/>
              <a:t>ويقصد بالمحك مقياس مباشر و مستقل، او هو ميزان لتحديد مدى صلاحية الاختبار، او هو اختبار للاختبار، او هو نوع من الاداء العملي تستخدم فيه السمة موضع </a:t>
            </a:r>
            <a:r>
              <a:rPr lang="en-US" sz="3600" b="1" dirty="0" smtClean="0"/>
              <a:t>الاهتمام</a:t>
            </a:r>
            <a:r>
              <a:rPr lang="ar-EG" sz="3600" b="1" dirty="0" smtClean="0"/>
              <a:t>.</a:t>
            </a:r>
            <a:r>
              <a:rPr lang="en-US" sz="3600" b="1" dirty="0" smtClean="0"/>
              <a:t> </a:t>
            </a:r>
            <a:endParaRPr lang="en-US" sz="3600" b="1" dirty="0"/>
          </a:p>
          <a:p>
            <a:pPr marL="109728" indent="0" algn="r">
              <a:buFont typeface="Wingdings 3"/>
              <a:buNone/>
            </a:pPr>
            <a:endParaRPr lang="ar-EG"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33929"/>
            <a:ext cx="8686800" cy="4276271"/>
          </a:xfrm>
        </p:spPr>
        <p:txBody>
          <a:bodyPr>
            <a:noAutofit/>
          </a:bodyPr>
          <a:lstStyle/>
          <a:p>
            <a:pPr marL="109728" indent="0" algn="r">
              <a:buNone/>
            </a:pPr>
            <a:r>
              <a:rPr lang="ar-EG" sz="3600" b="1" dirty="0" smtClean="0"/>
              <a:t>و يؤكد ( صلاح مراد و اخر 2005م ) ان هذا النوع من الصدق </a:t>
            </a:r>
            <a:r>
              <a:rPr lang="en-US" sz="3600" b="1" dirty="0" smtClean="0"/>
              <a:t>يعد </a:t>
            </a:r>
            <a:r>
              <a:rPr lang="en-US" sz="3600" b="1" dirty="0"/>
              <a:t>اهم طرق حساب صدق الاختبارات النفسية و ينقسم </a:t>
            </a:r>
            <a:r>
              <a:rPr lang="en-US" sz="3600" b="1" dirty="0" smtClean="0"/>
              <a:t>الى</a:t>
            </a:r>
            <a:r>
              <a:rPr lang="ar-EG" sz="3600" b="1" dirty="0" smtClean="0"/>
              <a:t> :-</a:t>
            </a:r>
            <a:endParaRPr lang="en-US" sz="3600" b="1" dirty="0"/>
          </a:p>
          <a:p>
            <a:pPr marL="109728" indent="0" algn="r">
              <a:buNone/>
            </a:pPr>
            <a:r>
              <a:rPr lang="en-US" sz="3600" b="1" dirty="0"/>
              <a:t>Concurrent validity </a:t>
            </a:r>
            <a:r>
              <a:rPr lang="ar-EG" sz="3600" b="1" dirty="0" smtClean="0"/>
              <a:t>أ- </a:t>
            </a:r>
            <a:r>
              <a:rPr lang="en-US" sz="3600" b="1" dirty="0" smtClean="0"/>
              <a:t>الصدق </a:t>
            </a:r>
            <a:r>
              <a:rPr lang="en-US" sz="3600" b="1" dirty="0"/>
              <a:t>التلازمي</a:t>
            </a:r>
          </a:p>
          <a:p>
            <a:pPr marL="109728" indent="0" algn="r">
              <a:buNone/>
            </a:pPr>
            <a:r>
              <a:rPr lang="en-US" sz="3600" b="1" dirty="0"/>
              <a:t>Predictive validity </a:t>
            </a:r>
            <a:r>
              <a:rPr lang="ar-EG" sz="3600" b="1" dirty="0" smtClean="0"/>
              <a:t>ب- </a:t>
            </a:r>
            <a:r>
              <a:rPr lang="en-US" sz="3600" b="1" dirty="0" smtClean="0"/>
              <a:t>الصدق </a:t>
            </a:r>
            <a:r>
              <a:rPr lang="en-US" sz="3600" b="1" dirty="0"/>
              <a:t>التنبؤي</a:t>
            </a:r>
          </a:p>
          <a:p>
            <a:pPr marL="109728" indent="0" algn="r">
              <a:buNone/>
            </a:pPr>
            <a:endParaRPr lang="en-US" sz="3600" b="1" dirty="0" smtClean="0"/>
          </a:p>
          <a:p>
            <a:pPr marL="109728" indent="0" algn="r">
              <a:buNone/>
            </a:pPr>
            <a:r>
              <a:rPr lang="en-US" sz="3600" b="1" dirty="0" smtClean="0"/>
              <a:t>وفيما </a:t>
            </a:r>
            <a:r>
              <a:rPr lang="en-US" sz="3600" b="1" dirty="0"/>
              <a:t>يلي شرح موجز لهذين </a:t>
            </a:r>
            <a:r>
              <a:rPr lang="en-US" sz="3600" b="1" dirty="0" smtClean="0"/>
              <a:t>النوعين</a:t>
            </a:r>
            <a:r>
              <a:rPr lang="ar-EG" sz="3600" b="1" dirty="0" smtClean="0"/>
              <a:t> :-</a:t>
            </a:r>
            <a:r>
              <a:rPr lang="en-US" sz="3600" b="1" dirty="0" smtClean="0"/>
              <a:t> </a:t>
            </a:r>
            <a:endParaRPr lang="en-US" sz="3600" b="1" dirty="0"/>
          </a:p>
          <a:p>
            <a:pPr marL="109728" indent="0" algn="r">
              <a:buNone/>
            </a:pPr>
            <a:r>
              <a:rPr lang="en-US" sz="3600" b="1" dirty="0"/>
              <a:t> </a:t>
            </a:r>
          </a:p>
          <a:p>
            <a:pPr marL="109728" indent="0" algn="r">
              <a:buNone/>
            </a:pPr>
            <a:endParaRPr lang="en-US" sz="3600" b="1" dirty="0"/>
          </a:p>
          <a:p>
            <a:pPr marL="109728" indent="0" algn="r">
              <a:buNone/>
            </a:pPr>
            <a:endParaRPr lang="en-US" sz="3600" b="1" dirty="0"/>
          </a:p>
          <a:p>
            <a:pPr marL="109728" indent="0" algn="r">
              <a:buNone/>
            </a:pPr>
            <a:endParaRPr lang="en-US" sz="3600" b="1" dirty="0"/>
          </a:p>
          <a:p>
            <a:pPr marL="109728" indent="0" algn="r">
              <a:buNone/>
            </a:pPr>
            <a:r>
              <a:rPr lang="en-US" sz="3600" b="1" dirty="0"/>
              <a:t>  </a:t>
            </a:r>
          </a:p>
          <a:p>
            <a:pPr marL="109728" indent="0" algn="r">
              <a:buNone/>
            </a:pPr>
            <a:endParaRPr lang="en-US" sz="3600" b="1" dirty="0"/>
          </a:p>
        </p:txBody>
      </p:sp>
      <p:sp>
        <p:nvSpPr>
          <p:cNvPr id="3" name="Title 2"/>
          <p:cNvSpPr>
            <a:spLocks noGrp="1"/>
          </p:cNvSpPr>
          <p:nvPr>
            <p:ph type="title"/>
          </p:nvPr>
        </p:nvSpPr>
        <p:spPr>
          <a:xfrm>
            <a:off x="457200" y="274638"/>
            <a:ext cx="8229600" cy="258762"/>
          </a:xfrm>
        </p:spPr>
        <p:txBody>
          <a:bodyPr>
            <a:normAutofit fontScale="90000"/>
          </a:bodyPr>
          <a:lstStyle/>
          <a:p>
            <a:r>
              <a:rPr lang="ar-EG" dirty="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2163" y="975179"/>
            <a:ext cx="8555266" cy="4907642"/>
          </a:xfrm>
        </p:spPr>
        <p:txBody>
          <a:bodyPr>
            <a:noAutofit/>
          </a:bodyPr>
          <a:lstStyle/>
          <a:p>
            <a:pPr marL="109728" indent="0" algn="r">
              <a:buNone/>
            </a:pPr>
            <a:r>
              <a:rPr lang="ar-EG" sz="3600" b="1" dirty="0" smtClean="0"/>
              <a:t>أ- </a:t>
            </a:r>
            <a:r>
              <a:rPr lang="en-US" sz="3600" b="1" dirty="0" smtClean="0"/>
              <a:t>الصدق التلازمي</a:t>
            </a:r>
            <a:r>
              <a:rPr lang="ar-EG" sz="3600" b="1" dirty="0" smtClean="0"/>
              <a:t> :</a:t>
            </a:r>
            <a:r>
              <a:rPr lang="en-US" sz="3600" b="1" dirty="0" smtClean="0"/>
              <a:t> </a:t>
            </a:r>
            <a:endParaRPr lang="en-US" sz="3600" b="1" dirty="0"/>
          </a:p>
          <a:p>
            <a:pPr marL="109728" indent="0" algn="r">
              <a:buNone/>
            </a:pPr>
            <a:r>
              <a:rPr lang="en-US" sz="3600" b="1" dirty="0" err="1" smtClean="0"/>
              <a:t>يدل</a:t>
            </a:r>
            <a:r>
              <a:rPr lang="en-US" sz="3600" b="1" dirty="0" smtClean="0"/>
              <a:t> الصدق التلازمي </a:t>
            </a:r>
            <a:r>
              <a:rPr lang="en-US" sz="3600" b="1" dirty="0" err="1" smtClean="0"/>
              <a:t>على</a:t>
            </a:r>
            <a:r>
              <a:rPr lang="en-US" sz="3600" b="1" dirty="0" smtClean="0"/>
              <a:t> </a:t>
            </a:r>
            <a:r>
              <a:rPr lang="en-US" sz="3600" b="1" dirty="0" err="1" smtClean="0"/>
              <a:t>حجم</a:t>
            </a:r>
            <a:r>
              <a:rPr lang="en-US" sz="3600" b="1" dirty="0" smtClean="0"/>
              <a:t> </a:t>
            </a:r>
            <a:r>
              <a:rPr lang="en-US" sz="3600" b="1" dirty="0" err="1" smtClean="0"/>
              <a:t>العلاقة</a:t>
            </a:r>
            <a:r>
              <a:rPr lang="en-US" sz="3600" b="1" dirty="0" smtClean="0"/>
              <a:t> </a:t>
            </a:r>
            <a:r>
              <a:rPr lang="en-US" sz="3600" b="1" dirty="0" err="1" smtClean="0"/>
              <a:t>بين</a:t>
            </a:r>
            <a:r>
              <a:rPr lang="en-US" sz="3600" b="1" dirty="0" smtClean="0"/>
              <a:t> </a:t>
            </a:r>
            <a:r>
              <a:rPr lang="en-US" sz="3600" b="1" dirty="0" err="1" smtClean="0"/>
              <a:t>درجات</a:t>
            </a:r>
            <a:r>
              <a:rPr lang="en-US" sz="3600" b="1" dirty="0" smtClean="0"/>
              <a:t> </a:t>
            </a:r>
            <a:r>
              <a:rPr lang="en-US" sz="3600" b="1" dirty="0" err="1" smtClean="0"/>
              <a:t>الأفراد</a:t>
            </a:r>
            <a:r>
              <a:rPr lang="en-US" sz="3600" b="1" dirty="0" smtClean="0"/>
              <a:t> </a:t>
            </a:r>
            <a:r>
              <a:rPr lang="en-US" sz="3600" b="1" dirty="0" err="1" smtClean="0"/>
              <a:t>على</a:t>
            </a:r>
            <a:r>
              <a:rPr lang="en-US" sz="3600" b="1" dirty="0" smtClean="0"/>
              <a:t> </a:t>
            </a:r>
            <a:r>
              <a:rPr lang="en-US" sz="3600" b="1" dirty="0" err="1" smtClean="0"/>
              <a:t>الاختبار</a:t>
            </a:r>
            <a:r>
              <a:rPr lang="en-US" sz="3600" b="1" dirty="0" smtClean="0"/>
              <a:t> و </a:t>
            </a:r>
            <a:r>
              <a:rPr lang="en-US" sz="3600" b="1" dirty="0" err="1" smtClean="0"/>
              <a:t>درجاتهم</a:t>
            </a:r>
            <a:r>
              <a:rPr lang="en-US" sz="3600" b="1" dirty="0" smtClean="0"/>
              <a:t> </a:t>
            </a:r>
            <a:r>
              <a:rPr lang="en-US" sz="3600" b="1" dirty="0" err="1" smtClean="0"/>
              <a:t>على</a:t>
            </a:r>
            <a:r>
              <a:rPr lang="en-US" sz="3600" b="1" dirty="0" smtClean="0"/>
              <a:t> </a:t>
            </a:r>
            <a:r>
              <a:rPr lang="en-US" sz="3600" b="1" dirty="0" err="1" smtClean="0"/>
              <a:t>محك</a:t>
            </a:r>
            <a:r>
              <a:rPr lang="en-US" sz="3600" b="1" dirty="0" smtClean="0"/>
              <a:t> </a:t>
            </a:r>
            <a:r>
              <a:rPr lang="en-US" sz="3600" b="1" dirty="0" err="1" smtClean="0"/>
              <a:t>اخر</a:t>
            </a:r>
            <a:r>
              <a:rPr lang="en-US" sz="3600" b="1" dirty="0" smtClean="0"/>
              <a:t>، </a:t>
            </a:r>
            <a:r>
              <a:rPr lang="en-US" sz="3600" b="1" dirty="0" err="1" smtClean="0"/>
              <a:t>ولحساب</a:t>
            </a:r>
            <a:r>
              <a:rPr lang="en-US" sz="3600" b="1" dirty="0" smtClean="0"/>
              <a:t> الصدق التلازمي </a:t>
            </a:r>
            <a:r>
              <a:rPr lang="en-US" sz="3600" b="1" dirty="0" err="1" smtClean="0"/>
              <a:t>يتم</a:t>
            </a:r>
            <a:r>
              <a:rPr lang="en-US" sz="3600" b="1" dirty="0" smtClean="0"/>
              <a:t> </a:t>
            </a:r>
            <a:r>
              <a:rPr lang="en-US" sz="3600" b="1" dirty="0" err="1" smtClean="0"/>
              <a:t>تطبيق</a:t>
            </a:r>
            <a:r>
              <a:rPr lang="en-US" sz="3600" b="1" dirty="0" smtClean="0"/>
              <a:t> </a:t>
            </a:r>
            <a:r>
              <a:rPr lang="en-US" sz="3600" b="1" dirty="0" err="1" smtClean="0"/>
              <a:t>الاختبارين</a:t>
            </a:r>
            <a:r>
              <a:rPr lang="en-US" sz="3600" b="1" dirty="0" smtClean="0"/>
              <a:t> </a:t>
            </a:r>
            <a:r>
              <a:rPr lang="en-US" sz="3600" b="1" dirty="0" err="1" smtClean="0"/>
              <a:t>في</a:t>
            </a:r>
            <a:r>
              <a:rPr lang="en-US" sz="3600" b="1" dirty="0" smtClean="0"/>
              <a:t> </a:t>
            </a:r>
            <a:r>
              <a:rPr lang="en-US" sz="3600" b="1" dirty="0" err="1" smtClean="0"/>
              <a:t>نفس</a:t>
            </a:r>
            <a:r>
              <a:rPr lang="en-US" sz="3600" b="1" dirty="0" smtClean="0"/>
              <a:t> </a:t>
            </a:r>
            <a:r>
              <a:rPr lang="en-US" sz="3600" b="1" dirty="0" err="1" smtClean="0"/>
              <a:t>الوقت</a:t>
            </a:r>
            <a:r>
              <a:rPr lang="en-US" sz="3600" b="1" dirty="0" smtClean="0"/>
              <a:t> </a:t>
            </a:r>
            <a:r>
              <a:rPr lang="en-US" sz="3600" b="1" dirty="0" err="1" smtClean="0"/>
              <a:t>او</a:t>
            </a:r>
            <a:r>
              <a:rPr lang="en-US" sz="3600" b="1" dirty="0" smtClean="0"/>
              <a:t> </a:t>
            </a:r>
            <a:r>
              <a:rPr lang="en-US" sz="3600" b="1" dirty="0" err="1" smtClean="0"/>
              <a:t>بعد</a:t>
            </a:r>
            <a:r>
              <a:rPr lang="en-US" sz="3600" b="1" dirty="0" smtClean="0"/>
              <a:t> </a:t>
            </a:r>
            <a:r>
              <a:rPr lang="en-US" sz="3600" b="1" dirty="0" err="1" smtClean="0"/>
              <a:t>فترة</a:t>
            </a:r>
            <a:r>
              <a:rPr lang="en-US" sz="3600" b="1" dirty="0" smtClean="0"/>
              <a:t> </a:t>
            </a:r>
            <a:r>
              <a:rPr lang="en-US" sz="3600" b="1" dirty="0" err="1" smtClean="0"/>
              <a:t>قصيرة</a:t>
            </a:r>
            <a:r>
              <a:rPr lang="en-US" sz="3600" b="1" dirty="0" smtClean="0"/>
              <a:t> </a:t>
            </a:r>
            <a:r>
              <a:rPr lang="en-US" sz="3600" b="1" dirty="0" err="1" smtClean="0"/>
              <a:t>ثم</a:t>
            </a:r>
            <a:r>
              <a:rPr lang="en-US" sz="3600" b="1" dirty="0" smtClean="0"/>
              <a:t> </a:t>
            </a:r>
            <a:r>
              <a:rPr lang="en-US" sz="3600" b="1" dirty="0" err="1" smtClean="0"/>
              <a:t>نحسب</a:t>
            </a:r>
            <a:r>
              <a:rPr lang="en-US" sz="3600" b="1" dirty="0" smtClean="0"/>
              <a:t> </a:t>
            </a:r>
            <a:r>
              <a:rPr lang="en-US" sz="3600" b="1" dirty="0" err="1" smtClean="0"/>
              <a:t>معامل</a:t>
            </a:r>
            <a:r>
              <a:rPr lang="en-US" sz="3600" b="1" dirty="0" smtClean="0"/>
              <a:t> </a:t>
            </a:r>
            <a:r>
              <a:rPr lang="en-US" sz="3600" b="1" dirty="0" err="1" smtClean="0"/>
              <a:t>الارتباط</a:t>
            </a:r>
            <a:r>
              <a:rPr lang="en-US" sz="3600" b="1" dirty="0" smtClean="0"/>
              <a:t> </a:t>
            </a:r>
            <a:r>
              <a:rPr lang="en-US" sz="3600" b="1" dirty="0" err="1" smtClean="0"/>
              <a:t>بين</a:t>
            </a:r>
            <a:r>
              <a:rPr lang="en-US" sz="3600" b="1" dirty="0" smtClean="0"/>
              <a:t> </a:t>
            </a:r>
            <a:r>
              <a:rPr lang="en-US" sz="3600" b="1" dirty="0" err="1" smtClean="0"/>
              <a:t>درجات</a:t>
            </a:r>
            <a:r>
              <a:rPr lang="en-US" sz="3600" b="1" dirty="0" smtClean="0"/>
              <a:t> </a:t>
            </a:r>
            <a:r>
              <a:rPr lang="en-US" sz="3600" b="1" dirty="0" err="1" smtClean="0"/>
              <a:t>الاختبارين</a:t>
            </a:r>
            <a:r>
              <a:rPr lang="en-US" sz="3600" b="1" dirty="0" smtClean="0"/>
              <a:t>، و </a:t>
            </a:r>
            <a:r>
              <a:rPr lang="en-US" sz="3600" b="1" dirty="0" err="1" smtClean="0"/>
              <a:t>يطلق</a:t>
            </a:r>
            <a:r>
              <a:rPr lang="en-US" sz="3600" b="1" dirty="0" smtClean="0"/>
              <a:t> </a:t>
            </a:r>
            <a:r>
              <a:rPr lang="en-US" sz="3600" b="1" dirty="0" err="1" smtClean="0"/>
              <a:t>البعض</a:t>
            </a:r>
            <a:r>
              <a:rPr lang="en-US" sz="3600" b="1" dirty="0" smtClean="0"/>
              <a:t> </a:t>
            </a:r>
            <a:r>
              <a:rPr lang="en-US" sz="3600" b="1" dirty="0" err="1" smtClean="0"/>
              <a:t>على</a:t>
            </a:r>
            <a:r>
              <a:rPr lang="en-US" sz="3600" b="1" dirty="0" smtClean="0"/>
              <a:t> </a:t>
            </a:r>
            <a:r>
              <a:rPr lang="en-US" sz="2400" b="1" dirty="0" smtClean="0"/>
              <a:t>Empirical </a:t>
            </a:r>
            <a:r>
              <a:rPr lang="en-US" sz="2400" b="1" dirty="0" err="1" smtClean="0"/>
              <a:t>validity</a:t>
            </a:r>
            <a:r>
              <a:rPr lang="en-US" sz="3600" b="1" dirty="0" err="1" smtClean="0"/>
              <a:t>الصدق</a:t>
            </a:r>
            <a:r>
              <a:rPr lang="en-US" sz="3600" b="1" dirty="0" smtClean="0"/>
              <a:t> التلازمي </a:t>
            </a:r>
            <a:r>
              <a:rPr lang="en-US" sz="3600" b="1" dirty="0" err="1" smtClean="0"/>
              <a:t>اسم</a:t>
            </a:r>
            <a:r>
              <a:rPr lang="en-US" sz="3600" b="1" dirty="0" smtClean="0"/>
              <a:t> الصدق التجريبي </a:t>
            </a:r>
          </a:p>
          <a:p>
            <a:pPr marL="109728" indent="0" algn="r">
              <a:buNone/>
            </a:pPr>
            <a:r>
              <a:rPr lang="en-US" sz="3600" b="1" dirty="0" smtClean="0"/>
              <a:t>لانه </a:t>
            </a:r>
            <a:r>
              <a:rPr lang="en-US" sz="3600" b="1" dirty="0" err="1" smtClean="0"/>
              <a:t>يعتمد</a:t>
            </a:r>
            <a:r>
              <a:rPr lang="en-US" sz="3600" b="1" dirty="0" smtClean="0"/>
              <a:t> </a:t>
            </a:r>
            <a:r>
              <a:rPr lang="en-US" sz="3600" b="1" dirty="0" err="1" smtClean="0"/>
              <a:t>علي</a:t>
            </a:r>
            <a:r>
              <a:rPr lang="en-US" sz="3600" b="1" dirty="0" smtClean="0"/>
              <a:t> </a:t>
            </a:r>
            <a:r>
              <a:rPr lang="en-US" sz="3600" b="1" dirty="0" err="1" smtClean="0"/>
              <a:t>التجريب</a:t>
            </a:r>
            <a:r>
              <a:rPr lang="en-US" sz="3600" b="1" dirty="0" smtClean="0"/>
              <a:t>، </a:t>
            </a:r>
            <a:r>
              <a:rPr lang="en-US" sz="3600" b="1" dirty="0" err="1" smtClean="0"/>
              <a:t>كما</a:t>
            </a:r>
            <a:r>
              <a:rPr lang="en-US" sz="3600" b="1" dirty="0" smtClean="0"/>
              <a:t> </a:t>
            </a:r>
            <a:r>
              <a:rPr lang="en-US" sz="3600" b="1" dirty="0" err="1" smtClean="0"/>
              <a:t>يقال</a:t>
            </a:r>
            <a:r>
              <a:rPr lang="en-US" sz="3600" b="1" dirty="0" smtClean="0"/>
              <a:t> </a:t>
            </a:r>
            <a:r>
              <a:rPr lang="en-US" sz="3600" b="1" dirty="0" err="1" smtClean="0"/>
              <a:t>عن</a:t>
            </a:r>
            <a:r>
              <a:rPr lang="en-US" sz="3600" b="1" dirty="0" smtClean="0"/>
              <a:t> هذا </a:t>
            </a:r>
            <a:r>
              <a:rPr lang="en-US" sz="3600" b="1" dirty="0" err="1" smtClean="0"/>
              <a:t>الاختبار</a:t>
            </a:r>
            <a:r>
              <a:rPr lang="en-US" sz="3600" b="1" dirty="0" smtClean="0"/>
              <a:t> </a:t>
            </a:r>
            <a:r>
              <a:rPr lang="en-US" sz="3600" b="1" dirty="0" err="1" smtClean="0"/>
              <a:t>بأنه</a:t>
            </a:r>
            <a:r>
              <a:rPr lang="en-US" sz="3600" b="1" dirty="0" smtClean="0"/>
              <a:t> </a:t>
            </a:r>
            <a:r>
              <a:rPr lang="en-US" sz="3600" b="1" dirty="0" err="1" smtClean="0"/>
              <a:t>صادق</a:t>
            </a:r>
            <a:r>
              <a:rPr lang="en-US" sz="3600" b="1" dirty="0" smtClean="0"/>
              <a:t> </a:t>
            </a:r>
            <a:r>
              <a:rPr lang="en-US" sz="3600" b="1" dirty="0" err="1" smtClean="0"/>
              <a:t>صدقاً</a:t>
            </a:r>
            <a:r>
              <a:rPr lang="en-US" sz="3600" b="1" dirty="0" smtClean="0"/>
              <a:t> </a:t>
            </a:r>
            <a:r>
              <a:rPr lang="en-US" sz="3600" b="1" dirty="0" err="1" smtClean="0"/>
              <a:t>تلازمياً</a:t>
            </a:r>
            <a:r>
              <a:rPr lang="en-US" sz="3600" b="1" dirty="0" smtClean="0"/>
              <a:t> </a:t>
            </a:r>
            <a:r>
              <a:rPr lang="ar-EG" sz="3600" b="1" dirty="0" smtClean="0"/>
              <a:t>.</a:t>
            </a:r>
            <a:r>
              <a:rPr lang="en-US" sz="3600" b="1" dirty="0" smtClean="0"/>
              <a:t>   </a:t>
            </a:r>
            <a:endParaRPr lang="en-US" sz="3600" b="1" dirty="0"/>
          </a:p>
        </p:txBody>
      </p:sp>
      <p:sp>
        <p:nvSpPr>
          <p:cNvPr id="3" name="Title 2"/>
          <p:cNvSpPr>
            <a:spLocks noGrp="1"/>
          </p:cNvSpPr>
          <p:nvPr>
            <p:ph type="title"/>
          </p:nvPr>
        </p:nvSpPr>
        <p:spPr>
          <a:xfrm>
            <a:off x="457200" y="304800"/>
            <a:ext cx="8153400" cy="304800"/>
          </a:xfrm>
        </p:spPr>
        <p:txBody>
          <a:bodyPr>
            <a:normAutofit fontScale="90000"/>
          </a:bodyPr>
          <a:lstStyle/>
          <a:p>
            <a:r>
              <a:rPr lang="ar-EG" dirty="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6614" y="616858"/>
            <a:ext cx="8456386" cy="5587999"/>
          </a:xfrm>
        </p:spPr>
        <p:txBody>
          <a:bodyPr>
            <a:noAutofit/>
          </a:bodyPr>
          <a:lstStyle/>
          <a:p>
            <a:pPr algn="r">
              <a:buNone/>
            </a:pPr>
            <a:r>
              <a:rPr lang="ar-EG" sz="3600" b="1" dirty="0" smtClean="0"/>
              <a:t>ب- </a:t>
            </a:r>
            <a:r>
              <a:rPr lang="en-US" sz="3600" b="1" dirty="0" smtClean="0"/>
              <a:t>الصدق التنبؤي</a:t>
            </a:r>
            <a:r>
              <a:rPr lang="ar-EG" sz="3600" b="1" dirty="0" smtClean="0"/>
              <a:t> :-</a:t>
            </a:r>
            <a:endParaRPr lang="en-US" sz="3600" b="1" dirty="0"/>
          </a:p>
          <a:p>
            <a:pPr algn="r">
              <a:buNone/>
            </a:pPr>
            <a:r>
              <a:rPr lang="en-US" sz="3600" b="1" dirty="0"/>
              <a:t>حيث يهتم باستخدام درجات الاختبار في التنبؤ بالاداء في المستقبل على مقاييس اخرى هي المحكات، حيث يطبق الباحث الاختبار ثم يتابع سلوك الطلاب فيما بعد، فإذا اتفق مستوى ادائهم على الاختبار مع سلوك الطلاب في مجال اخر يتصل بما قاسه الاختبار فإن لهذا الاختبار قدرة تنبؤية، و يقال عن هذا </a:t>
            </a:r>
            <a:r>
              <a:rPr lang="en-US" sz="3600" b="1" dirty="0" err="1"/>
              <a:t>الاختبار</a:t>
            </a:r>
            <a:r>
              <a:rPr lang="en-US" sz="3600" b="1" dirty="0"/>
              <a:t> </a:t>
            </a:r>
            <a:r>
              <a:rPr lang="en-US" sz="3600" b="1" dirty="0" err="1" smtClean="0"/>
              <a:t>بأنه</a:t>
            </a:r>
            <a:r>
              <a:rPr lang="en-US" sz="3600" b="1" dirty="0" smtClean="0"/>
              <a:t> </a:t>
            </a:r>
            <a:r>
              <a:rPr lang="en-US" sz="3600" b="1" dirty="0"/>
              <a:t>صادق صدقاً تنبؤياً و </a:t>
            </a:r>
            <a:r>
              <a:rPr lang="en-US" sz="3600" b="1" dirty="0" err="1"/>
              <a:t>يؤكد</a:t>
            </a:r>
            <a:r>
              <a:rPr lang="en-US" sz="3600" b="1" dirty="0"/>
              <a:t> </a:t>
            </a:r>
            <a:r>
              <a:rPr lang="ar-EG" sz="3600" b="1" dirty="0" smtClean="0"/>
              <a:t>(</a:t>
            </a:r>
            <a:r>
              <a:rPr lang="en-US" sz="3600" b="1" dirty="0" err="1" smtClean="0"/>
              <a:t>صلاح</a:t>
            </a:r>
            <a:r>
              <a:rPr lang="en-US" sz="3600" b="1" dirty="0" smtClean="0"/>
              <a:t> </a:t>
            </a:r>
            <a:r>
              <a:rPr lang="en-US" sz="3600" b="1" dirty="0" err="1"/>
              <a:t>علام</a:t>
            </a:r>
            <a:r>
              <a:rPr lang="en-US" sz="3600" b="1" dirty="0"/>
              <a:t> </a:t>
            </a:r>
            <a:r>
              <a:rPr lang="en-US" sz="3600" b="1" dirty="0" smtClean="0"/>
              <a:t>٢٠٠٠</a:t>
            </a:r>
            <a:r>
              <a:rPr lang="ar-EG" sz="3600" b="1" dirty="0" smtClean="0"/>
              <a:t>)</a:t>
            </a:r>
            <a:r>
              <a:rPr lang="en-US" sz="3600" b="1" dirty="0" smtClean="0"/>
              <a:t> </a:t>
            </a:r>
            <a:r>
              <a:rPr lang="en-US" sz="3600" b="1" dirty="0"/>
              <a:t>انه يمكن تقدير الصدق التنبؤي بطريقتين و </a:t>
            </a:r>
            <a:r>
              <a:rPr lang="en-US" sz="3600" b="1" dirty="0" err="1" smtClean="0"/>
              <a:t>هما</a:t>
            </a:r>
            <a:r>
              <a:rPr lang="ar-EG" sz="3600" b="1" dirty="0" smtClean="0"/>
              <a:t> :</a:t>
            </a:r>
            <a:endParaRPr 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464550" cy="4695370"/>
          </a:xfrm>
        </p:spPr>
        <p:txBody>
          <a:bodyPr>
            <a:noAutofit/>
          </a:bodyPr>
          <a:lstStyle/>
          <a:p>
            <a:pPr marL="109728" indent="0" algn="r">
              <a:buNone/>
            </a:pPr>
            <a:r>
              <a:rPr lang="ar-EG" sz="3600" b="1" dirty="0" smtClean="0"/>
              <a:t>1- </a:t>
            </a:r>
            <a:r>
              <a:rPr lang="en-US" sz="3600" b="1" dirty="0" err="1" smtClean="0"/>
              <a:t>طريقة</a:t>
            </a:r>
            <a:r>
              <a:rPr lang="en-US" sz="3600" b="1" dirty="0" smtClean="0"/>
              <a:t> </a:t>
            </a:r>
            <a:r>
              <a:rPr lang="en-US" sz="3600" b="1" dirty="0"/>
              <a:t>تعتمد على الارتباط بين الاختبار التنبؤي و اختبار المحك، حيث يتم تطبيق الاختبار التنبؤي ثم الانتظار لحين حدوث السلوك </a:t>
            </a:r>
            <a:r>
              <a:rPr lang="en-US" sz="3600" b="1" dirty="0" err="1"/>
              <a:t>المتنبأ</a:t>
            </a:r>
            <a:r>
              <a:rPr lang="en-US" sz="3600" b="1" dirty="0"/>
              <a:t> </a:t>
            </a:r>
            <a:r>
              <a:rPr lang="en-US" sz="3600" b="1" dirty="0" err="1" smtClean="0"/>
              <a:t>به</a:t>
            </a:r>
            <a:r>
              <a:rPr lang="ar-EG" sz="3600" b="1" dirty="0" smtClean="0"/>
              <a:t>(</a:t>
            </a:r>
            <a:r>
              <a:rPr lang="en-US" sz="3600" b="1" dirty="0" smtClean="0"/>
              <a:t> المحك</a:t>
            </a:r>
            <a:r>
              <a:rPr lang="ar-EG" sz="3600" b="1" dirty="0" smtClean="0"/>
              <a:t>)</a:t>
            </a:r>
            <a:r>
              <a:rPr lang="en-US" sz="3600" b="1" dirty="0" smtClean="0"/>
              <a:t>، </a:t>
            </a:r>
            <a:r>
              <a:rPr lang="en-US" sz="3600" b="1" dirty="0"/>
              <a:t>ثم الحصول على درجات الافراد في الاختبار المحك </a:t>
            </a:r>
            <a:r>
              <a:rPr lang="ar-EG" sz="3600" b="1" dirty="0" smtClean="0"/>
              <a:t>– ثم </a:t>
            </a:r>
            <a:r>
              <a:rPr lang="en-US" sz="3600" b="1" dirty="0" err="1" smtClean="0"/>
              <a:t>ايجاد</a:t>
            </a:r>
            <a:r>
              <a:rPr lang="en-US" sz="3600" b="1" dirty="0" smtClean="0"/>
              <a:t> </a:t>
            </a:r>
            <a:r>
              <a:rPr lang="en-US" sz="3600" b="1" dirty="0"/>
              <a:t>معامل الارتباط بين درجات الاختبار التنبؤي و </a:t>
            </a:r>
            <a:r>
              <a:rPr lang="en-US" sz="3600" b="1" dirty="0" err="1" smtClean="0"/>
              <a:t>درجات</a:t>
            </a:r>
            <a:r>
              <a:rPr lang="en-US" sz="3600" b="1" dirty="0" smtClean="0"/>
              <a:t> </a:t>
            </a:r>
            <a:r>
              <a:rPr lang="en-US" sz="3600" b="1" dirty="0" err="1"/>
              <a:t>الاختبار</a:t>
            </a:r>
            <a:r>
              <a:rPr lang="en-US" sz="3600" b="1" dirty="0"/>
              <a:t> </a:t>
            </a:r>
            <a:r>
              <a:rPr lang="en-US" sz="3600" b="1" dirty="0" smtClean="0"/>
              <a:t>المحك</a:t>
            </a:r>
            <a:r>
              <a:rPr lang="ar-EG" sz="3600" b="1" dirty="0" smtClean="0"/>
              <a:t> .</a:t>
            </a:r>
            <a:endParaRPr lang="en-US" sz="3600" b="1" dirty="0"/>
          </a:p>
          <a:p>
            <a:pPr marL="109728" indent="0" algn="r">
              <a:buNone/>
            </a:pPr>
            <a:r>
              <a:rPr lang="ar-EG" sz="3600" b="1" dirty="0" smtClean="0"/>
              <a:t>2- </a:t>
            </a:r>
            <a:r>
              <a:rPr lang="en-US" sz="3600" b="1" dirty="0" err="1" smtClean="0"/>
              <a:t>طريقة</a:t>
            </a:r>
            <a:r>
              <a:rPr lang="en-US" sz="3600" b="1" dirty="0" smtClean="0"/>
              <a:t> </a:t>
            </a:r>
            <a:r>
              <a:rPr lang="en-US" sz="3600" b="1" dirty="0"/>
              <a:t>تعتمد على استخدام معادلة الانحدار </a:t>
            </a:r>
            <a:r>
              <a:rPr lang="en-US" sz="3600" b="1" dirty="0" err="1"/>
              <a:t>في</a:t>
            </a:r>
            <a:r>
              <a:rPr lang="en-US" sz="3600" b="1" dirty="0"/>
              <a:t> </a:t>
            </a:r>
            <a:r>
              <a:rPr lang="ar-EG" sz="3600" b="1" dirty="0" smtClean="0"/>
              <a:t>  </a:t>
            </a:r>
            <a:r>
              <a:rPr lang="en-US" sz="3600" b="1" dirty="0" err="1" smtClean="0"/>
              <a:t>التنبؤ</a:t>
            </a:r>
            <a:r>
              <a:rPr lang="en-US" sz="3600" b="1" dirty="0" smtClean="0"/>
              <a:t> </a:t>
            </a:r>
            <a:r>
              <a:rPr lang="en-US" sz="3600" b="1" dirty="0"/>
              <a:t>بدرجات </a:t>
            </a:r>
            <a:r>
              <a:rPr lang="en-US" sz="3600" b="1" dirty="0" err="1"/>
              <a:t>الاختبار</a:t>
            </a:r>
            <a:r>
              <a:rPr lang="en-US" sz="3600" b="1" dirty="0"/>
              <a:t> </a:t>
            </a:r>
            <a:r>
              <a:rPr lang="en-US" sz="3600" b="1" dirty="0" smtClean="0"/>
              <a:t>المحك</a:t>
            </a:r>
            <a:r>
              <a:rPr lang="ar-EG" sz="3600" b="1" dirty="0" smtClean="0"/>
              <a:t> .</a:t>
            </a:r>
            <a:endParaRPr lang="en-US"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82000" cy="6096000"/>
          </a:xfrm>
        </p:spPr>
        <p:txBody>
          <a:bodyPr>
            <a:noAutofit/>
          </a:bodyPr>
          <a:lstStyle/>
          <a:p>
            <a:pPr algn="r"/>
            <a:r>
              <a:rPr lang="en-US" sz="3200" b="1" dirty="0"/>
              <a:t>و </a:t>
            </a:r>
            <a:r>
              <a:rPr lang="en-US" sz="3200" b="1" dirty="0" err="1"/>
              <a:t>يؤكد</a:t>
            </a:r>
            <a:r>
              <a:rPr lang="en-US" sz="3200" b="1" dirty="0"/>
              <a:t> </a:t>
            </a:r>
            <a:r>
              <a:rPr lang="ar-EG" sz="3200" b="1" dirty="0" smtClean="0"/>
              <a:t>(</a:t>
            </a:r>
            <a:r>
              <a:rPr lang="en-US" sz="3200" b="1" dirty="0" err="1" smtClean="0"/>
              <a:t>صلاح</a:t>
            </a:r>
            <a:r>
              <a:rPr lang="en-US" sz="3200" b="1" dirty="0" smtClean="0"/>
              <a:t> </a:t>
            </a:r>
            <a:r>
              <a:rPr lang="en-US" sz="3200" b="1" dirty="0" err="1"/>
              <a:t>مراد</a:t>
            </a:r>
            <a:r>
              <a:rPr lang="en-US" sz="3200" b="1" dirty="0"/>
              <a:t> </a:t>
            </a:r>
            <a:r>
              <a:rPr lang="en-US" sz="3200" b="1" dirty="0" err="1" smtClean="0"/>
              <a:t>واخر</a:t>
            </a:r>
            <a:r>
              <a:rPr lang="en-US" sz="3200" b="1" dirty="0" smtClean="0"/>
              <a:t> ٢٠٠٥</a:t>
            </a:r>
            <a:r>
              <a:rPr lang="ar-EG" sz="3200" b="1" dirty="0" smtClean="0"/>
              <a:t>)</a:t>
            </a:r>
            <a:r>
              <a:rPr lang="en-US" sz="3200" b="1" dirty="0" smtClean="0"/>
              <a:t> </a:t>
            </a:r>
            <a:r>
              <a:rPr lang="en-US" sz="3200" b="1" dirty="0"/>
              <a:t>وجود فروق بين الصدق التلازمي و الصدق التنبؤي و التي تتمركز في </a:t>
            </a:r>
            <a:r>
              <a:rPr lang="en-US" sz="3200" b="1" dirty="0" err="1"/>
              <a:t>النقاط</a:t>
            </a:r>
            <a:r>
              <a:rPr lang="en-US" sz="3200" b="1" dirty="0"/>
              <a:t> </a:t>
            </a:r>
            <a:r>
              <a:rPr lang="en-US" sz="3200" b="1" dirty="0" err="1" smtClean="0"/>
              <a:t>التالية</a:t>
            </a:r>
            <a:r>
              <a:rPr lang="ar-EG" sz="3200" b="1" dirty="0" smtClean="0"/>
              <a:t> :</a:t>
            </a:r>
            <a:endParaRPr lang="en-US" sz="3200" b="1" dirty="0"/>
          </a:p>
          <a:p>
            <a:pPr algn="r"/>
            <a:r>
              <a:rPr lang="en-US" sz="3200" b="1" dirty="0" smtClean="0"/>
              <a:t>أ</a:t>
            </a:r>
            <a:r>
              <a:rPr lang="ar-EG" sz="3200" b="1" dirty="0" smtClean="0"/>
              <a:t>-</a:t>
            </a:r>
            <a:r>
              <a:rPr lang="en-US" sz="3200" b="1" dirty="0" smtClean="0"/>
              <a:t> </a:t>
            </a:r>
            <a:r>
              <a:rPr lang="en-US" sz="3200" b="1" dirty="0" err="1" smtClean="0"/>
              <a:t>تستخدم</a:t>
            </a:r>
            <a:r>
              <a:rPr lang="en-US" sz="3200" b="1" dirty="0" smtClean="0"/>
              <a:t> </a:t>
            </a:r>
            <a:r>
              <a:rPr lang="en-US" sz="3200" b="1" dirty="0"/>
              <a:t>الطريقتان </a:t>
            </a:r>
            <a:r>
              <a:rPr lang="en-US" sz="3200" b="1" dirty="0" err="1"/>
              <a:t>محك</a:t>
            </a:r>
            <a:r>
              <a:rPr lang="en-US" sz="3200" b="1" dirty="0"/>
              <a:t> </a:t>
            </a:r>
            <a:r>
              <a:rPr lang="en-US" sz="3200" b="1" dirty="0" err="1" smtClean="0"/>
              <a:t>خارجي</a:t>
            </a:r>
            <a:r>
              <a:rPr lang="ar-EG" sz="3200" b="1" dirty="0" smtClean="0"/>
              <a:t> .</a:t>
            </a:r>
            <a:r>
              <a:rPr lang="en-US" sz="3200" b="1" dirty="0" smtClean="0"/>
              <a:t>  </a:t>
            </a:r>
            <a:endParaRPr lang="en-US" sz="3200" b="1" dirty="0"/>
          </a:p>
          <a:p>
            <a:pPr algn="r"/>
            <a:r>
              <a:rPr lang="ar-EG" sz="3200" b="1" dirty="0" smtClean="0"/>
              <a:t>ب- </a:t>
            </a:r>
            <a:r>
              <a:rPr lang="en-US" sz="3200" b="1" dirty="0" err="1" smtClean="0"/>
              <a:t>الفاصل</a:t>
            </a:r>
            <a:r>
              <a:rPr lang="en-US" sz="3200" b="1" dirty="0" smtClean="0"/>
              <a:t> </a:t>
            </a:r>
            <a:r>
              <a:rPr lang="en-US" sz="3200" b="1" dirty="0"/>
              <a:t>الزمني قصير في التلازمي، اما في التنبؤي لا يقل عن </a:t>
            </a:r>
            <a:r>
              <a:rPr lang="en-US" sz="3200" b="1" dirty="0" err="1"/>
              <a:t>ستة</a:t>
            </a:r>
            <a:r>
              <a:rPr lang="en-US" sz="3200" b="1" dirty="0"/>
              <a:t> </a:t>
            </a:r>
            <a:r>
              <a:rPr lang="en-US" sz="3200" b="1" dirty="0" err="1" smtClean="0"/>
              <a:t>شهور</a:t>
            </a:r>
            <a:r>
              <a:rPr lang="ar-EG" sz="3200" b="1" dirty="0" smtClean="0"/>
              <a:t> .</a:t>
            </a:r>
            <a:r>
              <a:rPr lang="en-US" sz="3200" b="1" dirty="0" smtClean="0"/>
              <a:t> </a:t>
            </a:r>
            <a:endParaRPr lang="en-US" sz="3200" b="1" dirty="0"/>
          </a:p>
          <a:p>
            <a:pPr algn="r"/>
            <a:r>
              <a:rPr lang="ar-EG" sz="3200" b="1" dirty="0" smtClean="0"/>
              <a:t>ج- </a:t>
            </a:r>
            <a:r>
              <a:rPr lang="en-US" sz="3200" b="1" dirty="0" err="1" smtClean="0"/>
              <a:t>فروق</a:t>
            </a:r>
            <a:r>
              <a:rPr lang="en-US" sz="3200" b="1" dirty="0" smtClean="0"/>
              <a:t> </a:t>
            </a:r>
            <a:r>
              <a:rPr lang="en-US" sz="3200" b="1" dirty="0"/>
              <a:t>منطقية في التنبؤي يحاول قياس صلاحية درجات الاختبار في التنبؤ بدرجات الافراد </a:t>
            </a:r>
            <a:r>
              <a:rPr lang="en-US" sz="3200" b="1" dirty="0" err="1"/>
              <a:t>في</a:t>
            </a:r>
            <a:r>
              <a:rPr lang="en-US" sz="3200" b="1" dirty="0"/>
              <a:t> </a:t>
            </a:r>
            <a:r>
              <a:rPr lang="en-US" sz="3200" b="1" dirty="0" err="1" smtClean="0"/>
              <a:t>المستقبل</a:t>
            </a:r>
            <a:r>
              <a:rPr lang="ar-EG" sz="3200" b="1" dirty="0" smtClean="0"/>
              <a:t> .</a:t>
            </a:r>
            <a:r>
              <a:rPr lang="en-US" sz="3200" b="1" dirty="0" smtClean="0"/>
              <a:t> </a:t>
            </a:r>
            <a:endParaRPr lang="en-US" sz="3200" b="1" dirty="0"/>
          </a:p>
          <a:p>
            <a:pPr algn="r"/>
            <a:r>
              <a:rPr lang="en-US" sz="3200" b="1" dirty="0"/>
              <a:t>اما التلازمي فيحاول قياس صلاحية درجات الاختبار في استخدامها بدلاً من درجات المحك الذي قد يكون من الصعب الحصول عليها بدقة و في </a:t>
            </a:r>
            <a:r>
              <a:rPr lang="en-US" sz="3200" b="1" dirty="0" err="1"/>
              <a:t>وقت</a:t>
            </a:r>
            <a:r>
              <a:rPr lang="en-US" sz="3200" b="1" dirty="0"/>
              <a:t> </a:t>
            </a:r>
            <a:r>
              <a:rPr lang="en-US" sz="3200" b="1" dirty="0" err="1" smtClean="0"/>
              <a:t>قصير</a:t>
            </a:r>
            <a:r>
              <a:rPr lang="en-US" sz="3200" b="1" dirty="0" smtClean="0"/>
              <a:t> </a:t>
            </a:r>
            <a:r>
              <a:rPr lang="ar-EG" sz="3200" b="1" dirty="0" smtClean="0"/>
              <a:t>. (</a:t>
            </a:r>
            <a:r>
              <a:rPr lang="en-US" sz="3200" b="1" dirty="0" err="1" smtClean="0"/>
              <a:t>صلاح</a:t>
            </a:r>
            <a:r>
              <a:rPr lang="en-US" sz="3200" b="1" dirty="0" smtClean="0"/>
              <a:t> </a:t>
            </a:r>
            <a:r>
              <a:rPr lang="en-US" sz="3200" b="1" dirty="0"/>
              <a:t>مراد و </a:t>
            </a:r>
            <a:r>
              <a:rPr lang="en-US" sz="3200" b="1" dirty="0" err="1"/>
              <a:t>اخر</a:t>
            </a:r>
            <a:r>
              <a:rPr lang="en-US" sz="3200" b="1" dirty="0"/>
              <a:t> </a:t>
            </a:r>
            <a:r>
              <a:rPr lang="en-US" sz="3200" b="1" dirty="0" smtClean="0"/>
              <a:t>٢٠٠٥</a:t>
            </a:r>
            <a:r>
              <a:rPr lang="ar-EG" sz="3200" b="1" smtClean="0"/>
              <a:t>)</a:t>
            </a:r>
            <a:endParaRPr lang="en-US" sz="3200" b="1" dirty="0"/>
          </a:p>
        </p:txBody>
      </p:sp>
      <p:sp>
        <p:nvSpPr>
          <p:cNvPr id="3" name="Title 2"/>
          <p:cNvSpPr>
            <a:spLocks noGrp="1"/>
          </p:cNvSpPr>
          <p:nvPr>
            <p:ph type="title"/>
          </p:nvPr>
        </p:nvSpPr>
        <p:spPr>
          <a:xfrm>
            <a:off x="533400" y="152400"/>
            <a:ext cx="8153400" cy="152400"/>
          </a:xfrm>
        </p:spPr>
        <p:txBody>
          <a:bodyPr>
            <a:normAutofit fontScale="90000"/>
          </a:bodyPr>
          <a:lstStyle/>
          <a:p>
            <a:r>
              <a:rPr lang="ar-EG" dirty="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TotalTime>
  <Words>429</Words>
  <Application>Microsoft Office PowerPoint</Application>
  <PresentationFormat>On-screen Show (4:3)</PresentationFormat>
  <Paragraphs>31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كلية : التربية الفرقة : دبلوم خاص  الشعبة : علم نفس تربوي   المقرر:بناء المقاييس النفسية   استاذ المقرر : د / محمد ابراهيم جودة   رقم المحاضرة : 2 عنوان المحاضرة :تابع شروط الاختبار الجيد   </vt:lpstr>
      <vt:lpstr> </vt:lpstr>
      <vt:lpstr> </vt:lpstr>
      <vt:lpstr> </vt:lpstr>
      <vt:lpstr>Slide 5</vt:lpstr>
      <vt:lpstr>Slide 6</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الكلية : التمريض الفرقة : ماجستير جزء ثان  القسم : تمريض الصحة النفسية و العقلية  المقرر:نظريات علم النفس –محاضرة رقم 1  استاذ المقرر : أ.د.م / محمد ابراهيم جودة</dc:title>
  <dc:creator>Dr Gouda</dc:creator>
  <cp:lastModifiedBy>Dr Gouda</cp:lastModifiedBy>
  <cp:revision>8</cp:revision>
  <dcterms:created xsi:type="dcterms:W3CDTF">2020-03-23T19:10:00Z</dcterms:created>
  <dcterms:modified xsi:type="dcterms:W3CDTF">2020-03-25T20:12:16Z</dcterms:modified>
</cp:coreProperties>
</file>